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4.jpg" ContentType="image/jpeg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86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F4041-28D8-4B06-9833-4DA79B7A90D1}" type="datetimeFigureOut">
              <a:rPr lang="fr-FR" smtClean="0"/>
              <a:t>06/07/2023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73762-FDCE-4822-9F1E-897567122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02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78BA9C-71A0-4C55-99D2-BBD50533942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1213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1119576" y="874397"/>
            <a:ext cx="5814625" cy="5973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467" b="1" kern="0" spc="-40" baseline="0">
                <a:solidFill>
                  <a:srgbClr val="4D8D2B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8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19077" y="1359343"/>
            <a:ext cx="5814483" cy="41124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67" b="1" kern="0" spc="-40">
                <a:solidFill>
                  <a:srgbClr val="4D8D2B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773904" y="5818995"/>
            <a:ext cx="47755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3" b="1">
                <a:solidFill>
                  <a:srgbClr val="4D8D2B"/>
                </a:solidFill>
                <a:latin typeface="Arial"/>
                <a:cs typeface="Arial"/>
              </a:defRPr>
            </a:lvl1pPr>
          </a:lstStyle>
          <a:p>
            <a:fld id="{88E75A0C-92F2-C043-8321-3E865A8D70AF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1119078" y="2199671"/>
            <a:ext cx="4289325" cy="30021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67" b="1" baseline="0">
                <a:solidFill>
                  <a:srgbClr val="4D8D2B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SOUS-TITRE 2</a:t>
            </a:r>
          </a:p>
        </p:txBody>
      </p:sp>
      <p:sp>
        <p:nvSpPr>
          <p:cNvPr id="16" name="Espace réservé du texte 16"/>
          <p:cNvSpPr>
            <a:spLocks noGrp="1"/>
          </p:cNvSpPr>
          <p:nvPr>
            <p:ph type="body" sz="quarter" idx="16" hasCustomPrompt="1"/>
          </p:nvPr>
        </p:nvSpPr>
        <p:spPr>
          <a:xfrm>
            <a:off x="1120213" y="2582495"/>
            <a:ext cx="4288191" cy="292853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67">
                <a:solidFill>
                  <a:srgbClr val="4D8D2B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fr-FR" dirty="0" err="1"/>
              <a:t>urna</a:t>
            </a:r>
            <a:r>
              <a:rPr lang="fr-FR" dirty="0"/>
              <a:t>.</a:t>
            </a:r>
          </a:p>
        </p:txBody>
      </p:sp>
      <p:sp>
        <p:nvSpPr>
          <p:cNvPr id="17" name="Espace réservé du texte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20214" y="5876588"/>
            <a:ext cx="3610857" cy="27475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933" b="1" kern="0" spc="-40" baseline="0">
                <a:solidFill>
                  <a:srgbClr val="4D8D2B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10 OCTOBRE 2019 . TITRE DE LA PRÉSENTATION </a:t>
            </a:r>
          </a:p>
        </p:txBody>
      </p:sp>
      <p:sp>
        <p:nvSpPr>
          <p:cNvPr id="18" name="Espace réservé du texte 13"/>
          <p:cNvSpPr>
            <a:spLocks noGrp="1"/>
          </p:cNvSpPr>
          <p:nvPr>
            <p:ph type="body" sz="quarter" idx="17" hasCustomPrompt="1"/>
          </p:nvPr>
        </p:nvSpPr>
        <p:spPr>
          <a:xfrm>
            <a:off x="5683442" y="2199671"/>
            <a:ext cx="4289325" cy="30021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67" b="1" baseline="0">
                <a:solidFill>
                  <a:srgbClr val="4D8D2B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SOUS-TITRE 2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8" hasCustomPrompt="1"/>
          </p:nvPr>
        </p:nvSpPr>
        <p:spPr>
          <a:xfrm>
            <a:off x="5684576" y="2582495"/>
            <a:ext cx="4288191" cy="292853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67">
                <a:solidFill>
                  <a:srgbClr val="4D8D2B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fr-FR" dirty="0" err="1"/>
              <a:t>urna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5469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UV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PPT_1920X1080_Plan de travail 1 c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22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PPT_1920X1080-LINES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1120216" y="2901703"/>
            <a:ext cx="5814625" cy="5973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467" b="1" kern="0" spc="-4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19717" y="3386650"/>
            <a:ext cx="5814483" cy="41124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67" b="1" kern="0" spc="-4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7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7960834" y="1878318"/>
            <a:ext cx="2625629" cy="24172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333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02</a:t>
            </a:r>
          </a:p>
        </p:txBody>
      </p:sp>
      <p:sp>
        <p:nvSpPr>
          <p:cNvPr id="11" name="Espace réservé du texte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20214" y="5876588"/>
            <a:ext cx="3610857" cy="27475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933" b="1" kern="0" spc="-4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10 OCTOBRE 2019 . TITRE DE LA PRÉSENTATION </a:t>
            </a:r>
          </a:p>
        </p:txBody>
      </p:sp>
    </p:spTree>
    <p:extLst>
      <p:ext uri="{BB962C8B-B14F-4D97-AF65-F5344CB8AC3E}">
        <p14:creationId xmlns:p14="http://schemas.microsoft.com/office/powerpoint/2010/main" val="297543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Plan de travail 3-100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Espace réservé du texte 9"/>
          <p:cNvSpPr>
            <a:spLocks noGrp="1"/>
          </p:cNvSpPr>
          <p:nvPr>
            <p:ph type="body" sz="quarter" idx="10" hasCustomPrompt="1"/>
          </p:nvPr>
        </p:nvSpPr>
        <p:spPr>
          <a:xfrm>
            <a:off x="1120216" y="2901703"/>
            <a:ext cx="5814625" cy="5973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467" b="1" kern="0" spc="-4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19717" y="3386650"/>
            <a:ext cx="5814483" cy="41124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67" b="1" kern="0" spc="-4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1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7960834" y="1878318"/>
            <a:ext cx="2625629" cy="24172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5333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03</a:t>
            </a:r>
          </a:p>
        </p:txBody>
      </p:sp>
      <p:sp>
        <p:nvSpPr>
          <p:cNvPr id="12" name="Espace réservé du texte 13"/>
          <p:cNvSpPr>
            <a:spLocks noGrp="1"/>
          </p:cNvSpPr>
          <p:nvPr>
            <p:ph type="body" sz="quarter" idx="12" hasCustomPrompt="1"/>
          </p:nvPr>
        </p:nvSpPr>
        <p:spPr>
          <a:xfrm>
            <a:off x="1120214" y="5876588"/>
            <a:ext cx="3610857" cy="27475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933" b="1" kern="0" spc="-4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/>
              <a:t>10 OCTOBRE 2019 . TITRE DE LA PRÉSENTATION </a:t>
            </a:r>
          </a:p>
        </p:txBody>
      </p:sp>
    </p:spTree>
    <p:extLst>
      <p:ext uri="{BB962C8B-B14F-4D97-AF65-F5344CB8AC3E}">
        <p14:creationId xmlns:p14="http://schemas.microsoft.com/office/powerpoint/2010/main" val="3234606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N - 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PPT_1920X1080-13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50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773904" y="5818995"/>
            <a:ext cx="47755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3" b="1">
                <a:solidFill>
                  <a:srgbClr val="4D8D2B"/>
                </a:solidFill>
                <a:latin typeface="Arial"/>
                <a:cs typeface="Arial"/>
              </a:defRPr>
            </a:lvl1pPr>
          </a:lstStyle>
          <a:p>
            <a:fld id="{88E75A0C-92F2-C043-8321-3E865A8D70AF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3" name="Image 2" descr="PPT_1920X1080-ML_VERTCLAIR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92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62D5FE-C7B3-49E6-9D5C-36896241D9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3904" y="6077409"/>
            <a:ext cx="477557" cy="366183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E75A0C-92F2-C043-8321-3E865A8D70AF}" type="slidenum">
              <a:rPr kumimoji="0" lang="fr-FR" sz="933" b="1" i="0" u="none" strike="noStrike" kern="1200" cap="none" spc="0" normalizeH="0" baseline="0" noProof="0" smtClean="0">
                <a:ln>
                  <a:noFill/>
                </a:ln>
                <a:solidFill>
                  <a:srgbClr val="4D8D2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933" b="1" i="0" u="none" strike="noStrike" kern="1200" cap="none" spc="0" normalizeH="0" baseline="0" noProof="0" dirty="0">
              <a:ln>
                <a:noFill/>
              </a:ln>
              <a:solidFill>
                <a:srgbClr val="4D8D2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0D8B1FFC-5CCA-4980-9D5D-75BB4DEA8EAF}"/>
              </a:ext>
            </a:extLst>
          </p:cNvPr>
          <p:cNvCxnSpPr>
            <a:cxnSpLocks/>
          </p:cNvCxnSpPr>
          <p:nvPr/>
        </p:nvCxnSpPr>
        <p:spPr>
          <a:xfrm flipV="1">
            <a:off x="1431235" y="993911"/>
            <a:ext cx="0" cy="5083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65635D60-AA4E-4E88-907D-E9F8F39E78F5}"/>
              </a:ext>
            </a:extLst>
          </p:cNvPr>
          <p:cNvCxnSpPr>
            <a:cxnSpLocks/>
          </p:cNvCxnSpPr>
          <p:nvPr/>
        </p:nvCxnSpPr>
        <p:spPr>
          <a:xfrm>
            <a:off x="1285461" y="5872000"/>
            <a:ext cx="93692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41AA7198-10EC-4370-96BE-B6D99A9AEAF0}"/>
              </a:ext>
            </a:extLst>
          </p:cNvPr>
          <p:cNvSpPr txBox="1"/>
          <p:nvPr/>
        </p:nvSpPr>
        <p:spPr>
          <a:xfrm>
            <a:off x="8290065" y="6303937"/>
            <a:ext cx="4194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Technological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Readyness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Level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(TRL)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982CFF7-5699-442A-9CF9-743F665F38DF}"/>
              </a:ext>
            </a:extLst>
          </p:cNvPr>
          <p:cNvSpPr txBox="1"/>
          <p:nvPr/>
        </p:nvSpPr>
        <p:spPr>
          <a:xfrm>
            <a:off x="243508" y="855593"/>
            <a:ext cx="169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Budget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7E4772B-955D-4199-913A-12CFE39373A6}"/>
              </a:ext>
            </a:extLst>
          </p:cNvPr>
          <p:cNvSpPr txBox="1"/>
          <p:nvPr/>
        </p:nvSpPr>
        <p:spPr>
          <a:xfrm>
            <a:off x="4760839" y="3798985"/>
            <a:ext cx="4574340" cy="369332"/>
          </a:xfrm>
          <a:prstGeom prst="rect">
            <a:avLst/>
          </a:prstGeom>
          <a:ln>
            <a:gradFill flip="none" rotWithShape="1"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DEMIBAC &gt;1,5M€</a:t>
            </a:r>
          </a:p>
        </p:txBody>
      </p:sp>
      <p:sp useBgFill="1">
        <p:nvSpPr>
          <p:cNvPr id="26" name="ZoneTexte 25">
            <a:extLst>
              <a:ext uri="{FF2B5EF4-FFF2-40B4-BE49-F238E27FC236}">
                <a16:creationId xmlns:a16="http://schemas.microsoft.com/office/drawing/2014/main" id="{4E727F5D-5A74-4BCE-A32F-271235051617}"/>
              </a:ext>
            </a:extLst>
          </p:cNvPr>
          <p:cNvSpPr txBox="1"/>
          <p:nvPr/>
        </p:nvSpPr>
        <p:spPr>
          <a:xfrm>
            <a:off x="1709550" y="4921342"/>
            <a:ext cx="2146853" cy="369332"/>
          </a:xfrm>
          <a:prstGeom prst="rect">
            <a:avLst/>
          </a:prstGeom>
          <a:ln>
            <a:gradFill flip="none" rotWithShape="1"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defRPr>
            </a:lvl1pPr>
          </a:lstStyle>
          <a:p>
            <a:r>
              <a:rPr lang="fr-FR" dirty="0"/>
              <a:t>ANR – CIFRE ou PRCE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2E0CC1C-820F-4248-9E42-A15D613095D6}"/>
              </a:ext>
            </a:extLst>
          </p:cNvPr>
          <p:cNvSpPr txBox="1"/>
          <p:nvPr/>
        </p:nvSpPr>
        <p:spPr>
          <a:xfrm>
            <a:off x="3727352" y="2332873"/>
            <a:ext cx="3380963" cy="36933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i-DEMO individuel (&gt;2M€)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2BB24CD-765D-4A16-BADC-7D92617F4AF5}"/>
              </a:ext>
            </a:extLst>
          </p:cNvPr>
          <p:cNvSpPr txBox="1"/>
          <p:nvPr/>
        </p:nvSpPr>
        <p:spPr>
          <a:xfrm>
            <a:off x="3886200" y="4529554"/>
            <a:ext cx="3351150" cy="36933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i-DEMO</a:t>
            </a:r>
            <a:r>
              <a:rPr lang="fr-FR" dirty="0">
                <a:solidFill>
                  <a:prstClr val="black"/>
                </a:solidFill>
                <a:latin typeface="Calibri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région (1 à 4 M€) 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E09961C9-D35A-405A-B200-6C3796E7E028}"/>
              </a:ext>
            </a:extLst>
          </p:cNvPr>
          <p:cNvCxnSpPr/>
          <p:nvPr/>
        </p:nvCxnSpPr>
        <p:spPr>
          <a:xfrm flipV="1">
            <a:off x="1093303" y="4267338"/>
            <a:ext cx="10515600" cy="40690"/>
          </a:xfrm>
          <a:prstGeom prst="line">
            <a:avLst/>
          </a:prstGeom>
          <a:ln w="12700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E16B6641-1F07-405E-813A-D2884E36AAF7}"/>
              </a:ext>
            </a:extLst>
          </p:cNvPr>
          <p:cNvSpPr txBox="1"/>
          <p:nvPr/>
        </p:nvSpPr>
        <p:spPr>
          <a:xfrm>
            <a:off x="304800" y="4099882"/>
            <a:ext cx="1053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prstClr val="black"/>
                </a:solidFill>
                <a:latin typeface="Calibri"/>
              </a:rPr>
              <a:t>1,5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M€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3CE1A281-4787-4F47-8397-7679CD7F1113}"/>
              </a:ext>
            </a:extLst>
          </p:cNvPr>
          <p:cNvSpPr txBox="1"/>
          <p:nvPr/>
        </p:nvSpPr>
        <p:spPr>
          <a:xfrm>
            <a:off x="4658146" y="5941757"/>
            <a:ext cx="169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5               6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433E5A81-C418-4548-B6D9-DE2795460021}"/>
              </a:ext>
            </a:extLst>
          </p:cNvPr>
          <p:cNvSpPr txBox="1"/>
          <p:nvPr/>
        </p:nvSpPr>
        <p:spPr>
          <a:xfrm>
            <a:off x="8918706" y="5940966"/>
            <a:ext cx="169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D782B43-9EE0-4690-A538-78662BC16164}"/>
              </a:ext>
            </a:extLst>
          </p:cNvPr>
          <p:cNvSpPr txBox="1"/>
          <p:nvPr/>
        </p:nvSpPr>
        <p:spPr>
          <a:xfrm>
            <a:off x="1454182" y="5921613"/>
            <a:ext cx="1624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1             2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8213F0-9982-4F2D-9731-2EB9B020AF6D}"/>
              </a:ext>
            </a:extLst>
          </p:cNvPr>
          <p:cNvSpPr txBox="1"/>
          <p:nvPr/>
        </p:nvSpPr>
        <p:spPr>
          <a:xfrm>
            <a:off x="1743474" y="5911010"/>
            <a:ext cx="1098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LAB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D81DB0D-540F-463F-BAA4-1A287A57B0BB}"/>
              </a:ext>
            </a:extLst>
          </p:cNvPr>
          <p:cNvSpPr txBox="1"/>
          <p:nvPr/>
        </p:nvSpPr>
        <p:spPr>
          <a:xfrm>
            <a:off x="9623792" y="5878490"/>
            <a:ext cx="1098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MARKET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22898A19-9CD0-4B04-A29B-A1233976B61C}"/>
              </a:ext>
            </a:extLst>
          </p:cNvPr>
          <p:cNvSpPr txBox="1"/>
          <p:nvPr/>
        </p:nvSpPr>
        <p:spPr>
          <a:xfrm>
            <a:off x="2965764" y="5936045"/>
            <a:ext cx="1737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3             4 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CFDA245A-EFF0-41CE-9830-F7810A2FD1C3}"/>
              </a:ext>
            </a:extLst>
          </p:cNvPr>
          <p:cNvSpPr txBox="1"/>
          <p:nvPr/>
        </p:nvSpPr>
        <p:spPr>
          <a:xfrm>
            <a:off x="6663232" y="5942548"/>
            <a:ext cx="169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7                 8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FB2B4DD-33BA-89CD-229F-39387B7AEF22}"/>
              </a:ext>
            </a:extLst>
          </p:cNvPr>
          <p:cNvSpPr txBox="1"/>
          <p:nvPr/>
        </p:nvSpPr>
        <p:spPr>
          <a:xfrm>
            <a:off x="4769775" y="5356144"/>
            <a:ext cx="4393362" cy="36933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IBAC-PME (&lt;1,5M€)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23499E6-7665-DE15-1CC0-7C89D119DD6C}"/>
              </a:ext>
            </a:extLst>
          </p:cNvPr>
          <p:cNvSpPr txBox="1"/>
          <p:nvPr/>
        </p:nvSpPr>
        <p:spPr>
          <a:xfrm>
            <a:off x="3757393" y="1328895"/>
            <a:ext cx="3380963" cy="36933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i-DEMO collaboratif (&gt;4M€)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B72599-4901-1B48-099D-B5E7510B6E14}"/>
              </a:ext>
            </a:extLst>
          </p:cNvPr>
          <p:cNvSpPr txBox="1"/>
          <p:nvPr/>
        </p:nvSpPr>
        <p:spPr>
          <a:xfrm>
            <a:off x="8895509" y="1182495"/>
            <a:ext cx="2773012" cy="36933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fr-FR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Usine (&gt;5M€)</a:t>
            </a:r>
          </a:p>
        </p:txBody>
      </p:sp>
      <p:sp>
        <p:nvSpPr>
          <p:cNvPr id="10" name="Rectangle : carré corné 9">
            <a:extLst>
              <a:ext uri="{FF2B5EF4-FFF2-40B4-BE49-F238E27FC236}">
                <a16:creationId xmlns:a16="http://schemas.microsoft.com/office/drawing/2014/main" id="{5FDCEC1B-6382-7734-08A0-CA03D21E6AE1}"/>
              </a:ext>
            </a:extLst>
          </p:cNvPr>
          <p:cNvSpPr/>
          <p:nvPr/>
        </p:nvSpPr>
        <p:spPr>
          <a:xfrm>
            <a:off x="6848516" y="4369466"/>
            <a:ext cx="777668" cy="273016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25/10/23</a:t>
            </a:r>
          </a:p>
        </p:txBody>
      </p:sp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367B9E2E-BE9D-D8BF-DE82-5AE35B0FB9AE}"/>
              </a:ext>
            </a:extLst>
          </p:cNvPr>
          <p:cNvSpPr/>
          <p:nvPr/>
        </p:nvSpPr>
        <p:spPr>
          <a:xfrm>
            <a:off x="8667616" y="5292100"/>
            <a:ext cx="777668" cy="273016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16/10/23</a:t>
            </a:r>
          </a:p>
        </p:txBody>
      </p:sp>
      <p:sp>
        <p:nvSpPr>
          <p:cNvPr id="14" name="Rectangle : carré corné 13">
            <a:extLst>
              <a:ext uri="{FF2B5EF4-FFF2-40B4-BE49-F238E27FC236}">
                <a16:creationId xmlns:a16="http://schemas.microsoft.com/office/drawing/2014/main" id="{8AC56967-083A-5B22-438B-826C465D0E86}"/>
              </a:ext>
            </a:extLst>
          </p:cNvPr>
          <p:cNvSpPr/>
          <p:nvPr/>
        </p:nvSpPr>
        <p:spPr>
          <a:xfrm>
            <a:off x="11234609" y="1058755"/>
            <a:ext cx="777668" cy="273016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12/09/23</a:t>
            </a:r>
          </a:p>
        </p:txBody>
      </p:sp>
      <p:sp>
        <p:nvSpPr>
          <p:cNvPr id="15" name="Rectangle : carré corné 14">
            <a:extLst>
              <a:ext uri="{FF2B5EF4-FFF2-40B4-BE49-F238E27FC236}">
                <a16:creationId xmlns:a16="http://schemas.microsoft.com/office/drawing/2014/main" id="{89E83703-92EA-4F10-43D8-A272F8873CEC}"/>
              </a:ext>
            </a:extLst>
          </p:cNvPr>
          <p:cNvSpPr/>
          <p:nvPr/>
        </p:nvSpPr>
        <p:spPr>
          <a:xfrm>
            <a:off x="8715165" y="3701022"/>
            <a:ext cx="777668" cy="273016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16/10/23</a:t>
            </a:r>
          </a:p>
        </p:txBody>
      </p:sp>
      <p:sp>
        <p:nvSpPr>
          <p:cNvPr id="18" name="Rectangle : carré corné 17">
            <a:extLst>
              <a:ext uri="{FF2B5EF4-FFF2-40B4-BE49-F238E27FC236}">
                <a16:creationId xmlns:a16="http://schemas.microsoft.com/office/drawing/2014/main" id="{D9570E1F-42C4-D55C-F491-62CC2B0CFB04}"/>
              </a:ext>
            </a:extLst>
          </p:cNvPr>
          <p:cNvSpPr/>
          <p:nvPr/>
        </p:nvSpPr>
        <p:spPr>
          <a:xfrm>
            <a:off x="6764925" y="2185770"/>
            <a:ext cx="777668" cy="273016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20/06/23</a:t>
            </a:r>
          </a:p>
        </p:txBody>
      </p:sp>
      <p:sp>
        <p:nvSpPr>
          <p:cNvPr id="19" name="Rectangle : carré corné 18">
            <a:extLst>
              <a:ext uri="{FF2B5EF4-FFF2-40B4-BE49-F238E27FC236}">
                <a16:creationId xmlns:a16="http://schemas.microsoft.com/office/drawing/2014/main" id="{035A64AC-BE58-61E8-84FE-8DBBB0EA6982}"/>
              </a:ext>
            </a:extLst>
          </p:cNvPr>
          <p:cNvSpPr/>
          <p:nvPr/>
        </p:nvSpPr>
        <p:spPr>
          <a:xfrm>
            <a:off x="6728377" y="1163475"/>
            <a:ext cx="777668" cy="273016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20/06/23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017A732-64B1-12DA-EBB6-14F89C231DE4}"/>
              </a:ext>
            </a:extLst>
          </p:cNvPr>
          <p:cNvSpPr txBox="1"/>
          <p:nvPr/>
        </p:nvSpPr>
        <p:spPr>
          <a:xfrm>
            <a:off x="9343916" y="1736091"/>
            <a:ext cx="2468097" cy="36933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DECARBIND(&gt;3M€)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2B1A637-38B5-96F7-7DA8-131027E0791E}"/>
              </a:ext>
            </a:extLst>
          </p:cNvPr>
          <p:cNvSpPr txBox="1"/>
          <p:nvPr/>
        </p:nvSpPr>
        <p:spPr>
          <a:xfrm>
            <a:off x="4769775" y="3336529"/>
            <a:ext cx="4678371" cy="369332"/>
          </a:xfrm>
          <a:prstGeom prst="rect">
            <a:avLst/>
          </a:prstGeom>
          <a:ln>
            <a:gradFill flip="none" rotWithShape="1"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defRPr>
            </a:lvl1pPr>
          </a:lstStyle>
          <a:p>
            <a:r>
              <a:rPr lang="fr-FR" dirty="0"/>
              <a:t>BRIQUES TECHNO H2(&gt;1,5M€)</a:t>
            </a:r>
          </a:p>
        </p:txBody>
      </p:sp>
      <p:sp>
        <p:nvSpPr>
          <p:cNvPr id="23" name="Rectangle : carré corné 22">
            <a:extLst>
              <a:ext uri="{FF2B5EF4-FFF2-40B4-BE49-F238E27FC236}">
                <a16:creationId xmlns:a16="http://schemas.microsoft.com/office/drawing/2014/main" id="{4671D171-19A9-468B-1971-58A126781697}"/>
              </a:ext>
            </a:extLst>
          </p:cNvPr>
          <p:cNvSpPr/>
          <p:nvPr/>
        </p:nvSpPr>
        <p:spPr>
          <a:xfrm>
            <a:off x="8834076" y="3232577"/>
            <a:ext cx="777668" cy="273016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03/01/24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CEB5C05-CB50-E1D8-C0A6-3374EF21E31A}"/>
              </a:ext>
            </a:extLst>
          </p:cNvPr>
          <p:cNvSpPr txBox="1"/>
          <p:nvPr/>
        </p:nvSpPr>
        <p:spPr>
          <a:xfrm>
            <a:off x="5356106" y="2825855"/>
            <a:ext cx="4025468" cy="369332"/>
          </a:xfrm>
          <a:prstGeom prst="rect">
            <a:avLst/>
          </a:prstGeom>
          <a:ln>
            <a:gradFill flip="none" rotWithShape="1"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defRPr>
            </a:lvl1pPr>
          </a:lstStyle>
          <a:p>
            <a:r>
              <a:rPr lang="fr-FR" dirty="0"/>
              <a:t>ECOSYS H2(&gt;1,5M€)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27580506-5930-B3B0-F2D2-C303E13AF82D}"/>
              </a:ext>
            </a:extLst>
          </p:cNvPr>
          <p:cNvCxnSpPr/>
          <p:nvPr/>
        </p:nvCxnSpPr>
        <p:spPr>
          <a:xfrm flipV="1">
            <a:off x="1165261" y="2156923"/>
            <a:ext cx="10515600" cy="40690"/>
          </a:xfrm>
          <a:prstGeom prst="line">
            <a:avLst/>
          </a:prstGeom>
          <a:ln w="12700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B6A37DE1-095E-8735-55B3-55C7894EB581}"/>
              </a:ext>
            </a:extLst>
          </p:cNvPr>
          <p:cNvSpPr txBox="1"/>
          <p:nvPr/>
        </p:nvSpPr>
        <p:spPr>
          <a:xfrm>
            <a:off x="403266" y="1972257"/>
            <a:ext cx="1053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prstClr val="black"/>
                </a:solidFill>
                <a:latin typeface="Calibri"/>
              </a:rPr>
              <a:t>3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M€</a:t>
            </a:r>
          </a:p>
        </p:txBody>
      </p:sp>
      <p:sp>
        <p:nvSpPr>
          <p:cNvPr id="29" name="Rectangle : carré corné 28">
            <a:extLst>
              <a:ext uri="{FF2B5EF4-FFF2-40B4-BE49-F238E27FC236}">
                <a16:creationId xmlns:a16="http://schemas.microsoft.com/office/drawing/2014/main" id="{1E618925-A940-D199-B8B4-7CDB775B57EA}"/>
              </a:ext>
            </a:extLst>
          </p:cNvPr>
          <p:cNvSpPr/>
          <p:nvPr/>
        </p:nvSpPr>
        <p:spPr>
          <a:xfrm>
            <a:off x="8814453" y="2685549"/>
            <a:ext cx="777668" cy="273016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29/09/23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065A4413-1A53-AEB1-85E2-CCD4477566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069"/>
          <a:stretch/>
        </p:blipFill>
        <p:spPr>
          <a:xfrm>
            <a:off x="7732686" y="3343843"/>
            <a:ext cx="317454" cy="354703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1C3107FB-7971-DF1F-7C63-66B9D22430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069"/>
          <a:stretch/>
        </p:blipFill>
        <p:spPr>
          <a:xfrm>
            <a:off x="7487391" y="2855853"/>
            <a:ext cx="292485" cy="32680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2FC6EA89-3E27-E0C8-18C9-382634C2AF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069"/>
          <a:stretch/>
        </p:blipFill>
        <p:spPr>
          <a:xfrm>
            <a:off x="6566951" y="3837530"/>
            <a:ext cx="292485" cy="326804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0B81F273-2AC5-8E40-20F2-B83EE6D052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069"/>
          <a:stretch/>
        </p:blipFill>
        <p:spPr>
          <a:xfrm>
            <a:off x="6830115" y="5391739"/>
            <a:ext cx="292485" cy="326804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4D2B5ED3-F3DF-616C-BCC0-9E1E460CBA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069"/>
          <a:stretch/>
        </p:blipFill>
        <p:spPr>
          <a:xfrm>
            <a:off x="11198701" y="1750700"/>
            <a:ext cx="292485" cy="326804"/>
          </a:xfrm>
          <a:prstGeom prst="rect">
            <a:avLst/>
          </a:prstGeom>
        </p:spPr>
      </p:pic>
      <p:sp>
        <p:nvSpPr>
          <p:cNvPr id="21" name="Rectangle : carré corné 20">
            <a:extLst>
              <a:ext uri="{FF2B5EF4-FFF2-40B4-BE49-F238E27FC236}">
                <a16:creationId xmlns:a16="http://schemas.microsoft.com/office/drawing/2014/main" id="{0FA68238-FF25-7B81-89F7-2F07B214E616}"/>
              </a:ext>
            </a:extLst>
          </p:cNvPr>
          <p:cNvSpPr/>
          <p:nvPr/>
        </p:nvSpPr>
        <p:spPr>
          <a:xfrm>
            <a:off x="11344943" y="1571123"/>
            <a:ext cx="777668" cy="273016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27/06/23</a:t>
            </a:r>
          </a:p>
        </p:txBody>
      </p:sp>
      <p:pic>
        <p:nvPicPr>
          <p:cNvPr id="45" name="Picture 4" descr="Résultat de recherche d'images pour &quot;BPIFrance&quot;">
            <a:extLst>
              <a:ext uri="{FF2B5EF4-FFF2-40B4-BE49-F238E27FC236}">
                <a16:creationId xmlns:a16="http://schemas.microsoft.com/office/drawing/2014/main" id="{22D53A5F-657D-C054-E2CB-0A1D01605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617" y="1450538"/>
            <a:ext cx="601521" cy="16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Résultat de recherche d'images pour &quot;BPIFrance&quot;">
            <a:extLst>
              <a:ext uri="{FF2B5EF4-FFF2-40B4-BE49-F238E27FC236}">
                <a16:creationId xmlns:a16="http://schemas.microsoft.com/office/drawing/2014/main" id="{34E75A07-E60F-765B-517D-CC89108E4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159" y="1292154"/>
            <a:ext cx="601521" cy="16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Résultat de recherche d'images pour &quot;BPIFrance&quot;">
            <a:extLst>
              <a:ext uri="{FF2B5EF4-FFF2-40B4-BE49-F238E27FC236}">
                <a16:creationId xmlns:a16="http://schemas.microsoft.com/office/drawing/2014/main" id="{02B9F196-5E0A-C042-21F1-707FED2A1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737" y="2441326"/>
            <a:ext cx="601521" cy="16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Résultat de recherche d'images pour &quot;BPIFrance&quot;">
            <a:extLst>
              <a:ext uri="{FF2B5EF4-FFF2-40B4-BE49-F238E27FC236}">
                <a16:creationId xmlns:a16="http://schemas.microsoft.com/office/drawing/2014/main" id="{CF6E2B27-F7A1-DB00-8B13-CFE62C4C0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396" y="4629675"/>
            <a:ext cx="601521" cy="16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Espace réservé du texte 5">
            <a:extLst>
              <a:ext uri="{FF2B5EF4-FFF2-40B4-BE49-F238E27FC236}">
                <a16:creationId xmlns:a16="http://schemas.microsoft.com/office/drawing/2014/main" id="{F2A771AA-15A0-C974-EA6D-2F2331F4C853}"/>
              </a:ext>
            </a:extLst>
          </p:cNvPr>
          <p:cNvSpPr txBox="1">
            <a:spLocks/>
          </p:cNvSpPr>
          <p:nvPr/>
        </p:nvSpPr>
        <p:spPr>
          <a:xfrm>
            <a:off x="188839" y="179095"/>
            <a:ext cx="9144000" cy="359435"/>
          </a:xfrm>
          <a:prstGeom prst="rect">
            <a:avLst/>
          </a:prstGeom>
        </p:spPr>
        <p:txBody>
          <a:bodyPr vert="horz"/>
          <a:lstStyle>
            <a:lvl1pPr marL="0" indent="0" algn="l" defTabSz="609585" rtl="0" eaLnBrk="1" latinLnBrk="0" hangingPunct="1">
              <a:spcBef>
                <a:spcPct val="20000"/>
              </a:spcBef>
              <a:buFont typeface="Arial"/>
              <a:buNone/>
              <a:defRPr sz="1867" kern="1200">
                <a:solidFill>
                  <a:srgbClr val="4D8D2B"/>
                </a:solidFill>
                <a:latin typeface="Arial"/>
                <a:ea typeface="+mn-ea"/>
                <a:cs typeface="Arial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4" indent="0">
              <a:buFont typeface="Arial"/>
              <a:buNone/>
            </a:pPr>
            <a:r>
              <a:rPr lang="fr-FR" sz="1600" b="1" dirty="0">
                <a:solidFill>
                  <a:srgbClr val="C00000"/>
                </a:solidFill>
                <a:latin typeface="Arial"/>
                <a:cs typeface="Arial"/>
              </a:rPr>
              <a:t>Les appels à projets autour de la décarbonation</a:t>
            </a:r>
            <a:endParaRPr lang="fr-FR" sz="1400" b="1" dirty="0">
              <a:latin typeface="Arial"/>
              <a:cs typeface="Arial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CCEF66C-50A8-B1D9-EE19-18C8C5D8B0B2}"/>
              </a:ext>
            </a:extLst>
          </p:cNvPr>
          <p:cNvSpPr txBox="1"/>
          <p:nvPr/>
        </p:nvSpPr>
        <p:spPr>
          <a:xfrm>
            <a:off x="3902261" y="4929959"/>
            <a:ext cx="1798370" cy="36933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I-NOV (1 à 5M€) </a:t>
            </a:r>
          </a:p>
        </p:txBody>
      </p:sp>
      <p:pic>
        <p:nvPicPr>
          <p:cNvPr id="8" name="Picture 4" descr="Résultat de recherche d'images pour &quot;BPIFrance&quot;">
            <a:extLst>
              <a:ext uri="{FF2B5EF4-FFF2-40B4-BE49-F238E27FC236}">
                <a16:creationId xmlns:a16="http://schemas.microsoft.com/office/drawing/2014/main" id="{6846BDCF-08BE-DB2D-03D0-75BCB2397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110" y="5160530"/>
            <a:ext cx="601521" cy="18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698784"/>
      </p:ext>
    </p:extLst>
  </p:cSld>
  <p:clrMapOvr>
    <a:masterClrMapping/>
  </p:clrMapOvr>
</p:sld>
</file>

<file path=ppt/theme/theme1.xml><?xml version="1.0" encoding="utf-8"?>
<a:theme xmlns:a="http://schemas.openxmlformats.org/drawingml/2006/main" name="1_CONTENU 2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109</Words>
  <Application>Microsoft Office PowerPoint</Application>
  <PresentationFormat>Grand écran</PresentationFormat>
  <Paragraphs>34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1_CONTENU 2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Céline BERTINO-GHERA</dc:creator>
  <cp:lastModifiedBy>Laetitia CURTY</cp:lastModifiedBy>
  <cp:revision>8</cp:revision>
  <dcterms:created xsi:type="dcterms:W3CDTF">2022-10-24T14:36:21Z</dcterms:created>
  <dcterms:modified xsi:type="dcterms:W3CDTF">2023-07-06T13:41:51Z</dcterms:modified>
</cp:coreProperties>
</file>